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74fa53f8e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74fa53f8e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74cf41b22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74cf41b22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74cf41b2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74cf41b2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74cf41b22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74cf41b22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74cf41b2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74cf41b2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74fa53f8e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74fa53f8e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74fa53f8e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74fa53f8e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74cf41b2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74cf41b2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74fa53f8e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74fa53f8e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74cf41b22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74cf41b22_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74cf41b2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74cf41b2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74cf41b2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74cf41b2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0225" y="1090950"/>
            <a:ext cx="4155550" cy="39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50" y="1801875"/>
            <a:ext cx="3445625" cy="324322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1593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A Real-Bogus Classifier for Astronomical Data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294967295"/>
          </p:nvPr>
        </p:nvSpPr>
        <p:spPr>
          <a:xfrm>
            <a:off x="159300" y="6632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000000"/>
                </a:solidFill>
              </a:rPr>
              <a:t>Zizheng Xu, Manish Reddy Vuyyuru, Yuhao Lu   </a:t>
            </a:r>
            <a:r>
              <a:rPr lang="en" sz="1100" b="1" dirty="0">
                <a:solidFill>
                  <a:srgbClr val="000000"/>
                </a:solidFill>
              </a:rPr>
              <a:t>AC209b Advanced Topics in Data Science project</a:t>
            </a:r>
            <a:endParaRPr sz="11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/>
        </p:nvSpPr>
        <p:spPr>
          <a:xfrm>
            <a:off x="262825" y="1254825"/>
            <a:ext cx="3471300" cy="3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Assigned narrower prior reflecting confidence in catalog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Pluses: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Better picked up edge-boguses </a:t>
            </a:r>
            <a:endParaRPr sz="2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Reports malfunctioning  cells (hot pixels) </a:t>
            </a:r>
            <a:endParaRPr sz="2100"/>
          </a:p>
        </p:txBody>
      </p:sp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t="47799" r="45790"/>
          <a:stretch/>
        </p:blipFill>
        <p:spPr>
          <a:xfrm>
            <a:off x="3572424" y="0"/>
            <a:ext cx="5571576" cy="5219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283550" y="268350"/>
            <a:ext cx="75582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4. EM algorithm with 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engineered prior</a:t>
            </a:r>
            <a:endParaRPr sz="2800">
              <a:solidFill>
                <a:schemeClr val="dk1"/>
              </a:solidFill>
            </a:endParaRPr>
          </a:p>
        </p:txBody>
      </p:sp>
      <p:cxnSp>
        <p:nvCxnSpPr>
          <p:cNvPr id="132" name="Google Shape;132;p22"/>
          <p:cNvCxnSpPr/>
          <p:nvPr/>
        </p:nvCxnSpPr>
        <p:spPr>
          <a:xfrm rot="10800000" flipH="1">
            <a:off x="3585000" y="273125"/>
            <a:ext cx="4820400" cy="4100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6927000" cy="12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Variational Gaussian mixture models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r="29133" b="63091"/>
          <a:stretch/>
        </p:blipFill>
        <p:spPr>
          <a:xfrm>
            <a:off x="3557225" y="2242775"/>
            <a:ext cx="5424900" cy="27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150" y="1959525"/>
            <a:ext cx="2441665" cy="10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1750" y="822475"/>
            <a:ext cx="2374463" cy="10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149" y="812449"/>
            <a:ext cx="2441675" cy="10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855500"/>
            <a:ext cx="2914520" cy="132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2181977"/>
            <a:ext cx="2940548" cy="132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700" y="3482409"/>
            <a:ext cx="2914520" cy="132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492925" y="1827550"/>
            <a:ext cx="1379700" cy="346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b="1">
                <a:solidFill>
                  <a:schemeClr val="dk1"/>
                </a:solidFill>
                <a:highlight>
                  <a:srgbClr val="FFFFFF"/>
                </a:highlight>
              </a:rPr>
              <a:t>pvalue: 0.91</a:t>
            </a:r>
            <a:endParaRPr sz="145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492925" y="2882325"/>
            <a:ext cx="1379700" cy="346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b="1">
                <a:solidFill>
                  <a:schemeClr val="dk1"/>
                </a:solidFill>
                <a:highlight>
                  <a:srgbClr val="FFFFFF"/>
                </a:highlight>
              </a:rPr>
              <a:t>pvalue: 0.59</a:t>
            </a:r>
            <a:endParaRPr sz="145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486175" y="4463875"/>
            <a:ext cx="1379700" cy="346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b="1">
                <a:solidFill>
                  <a:schemeClr val="dk1"/>
                </a:solidFill>
                <a:highlight>
                  <a:srgbClr val="FFFFFF"/>
                </a:highlight>
              </a:rPr>
              <a:t>pvalue: 0.51</a:t>
            </a:r>
            <a:endParaRPr sz="145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1401575" y="4540200"/>
            <a:ext cx="78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clustering consistent within chips across smf files</a:t>
            </a:r>
            <a:endParaRPr sz="2200"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700" y="846350"/>
            <a:ext cx="3403635" cy="120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700" y="2004695"/>
            <a:ext cx="3434025" cy="120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434" y="3147586"/>
            <a:ext cx="3396891" cy="1344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5375" y="865325"/>
            <a:ext cx="3162158" cy="117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7857" y="1987306"/>
            <a:ext cx="3097192" cy="1163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7857" y="3145608"/>
            <a:ext cx="3097204" cy="117409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311700" y="225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Performance of Variational Gaussian Mixture Model</a:t>
            </a:r>
            <a:endParaRPr sz="2300"/>
          </a:p>
        </p:txBody>
      </p:sp>
      <p:sp>
        <p:nvSpPr>
          <p:cNvPr id="160" name="Google Shape;160;p24"/>
          <p:cNvSpPr txBox="1"/>
          <p:nvPr/>
        </p:nvSpPr>
        <p:spPr>
          <a:xfrm>
            <a:off x="4804000" y="4137600"/>
            <a:ext cx="9882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α=0.05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&amp; Random Classifiers 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391475"/>
            <a:ext cx="8520600" cy="31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Expectations on the expected ratios of true detections to noise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Need to retain most of catalog labels (very likely true detections)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444" y="2979075"/>
            <a:ext cx="4307656" cy="202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63" y="2907838"/>
            <a:ext cx="479107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56855"/>
            <a:ext cx="3886577" cy="360414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1285808" y="999475"/>
            <a:ext cx="32100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All Features</a:t>
            </a:r>
            <a:endParaRPr b="1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346475" y="1248200"/>
            <a:ext cx="3806925" cy="38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496" y="440494"/>
            <a:ext cx="2538675" cy="240058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6793702" y="96825"/>
            <a:ext cx="21549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Feature Candidates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283550" y="268350"/>
            <a:ext cx="75582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Linear Classifiers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40" y="858575"/>
            <a:ext cx="4000113" cy="3883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454" y="612875"/>
            <a:ext cx="4555546" cy="195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4" y="2724160"/>
            <a:ext cx="4555546" cy="1958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187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Ensembles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8912"/>
            <a:ext cx="4243750" cy="411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600" y="797550"/>
            <a:ext cx="466725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6375" y="2794100"/>
            <a:ext cx="466725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vs. Unsupervised Methods</a:t>
            </a:r>
            <a:endParaRPr sz="2200"/>
          </a:p>
        </p:txBody>
      </p:sp>
      <p:sp>
        <p:nvSpPr>
          <p:cNvPr id="98" name="Google Shape;98;p18"/>
          <p:cNvSpPr txBox="1"/>
          <p:nvPr/>
        </p:nvSpPr>
        <p:spPr>
          <a:xfrm>
            <a:off x="255375" y="1371600"/>
            <a:ext cx="5238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Supervised methods can only chase the catalog.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Need to use catalog as a prior to reveal natural clustering.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875" y="1511951"/>
            <a:ext cx="3542701" cy="28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For Clustering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570050" y="1269525"/>
            <a:ext cx="82623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Recall Rate</a:t>
            </a:r>
            <a:r>
              <a:rPr lang="en" sz="2100">
                <a:solidFill>
                  <a:srgbClr val="000000"/>
                </a:solidFill>
              </a:rPr>
              <a:t>: a probe of how well the method is picking up signal</a:t>
            </a:r>
            <a:endParaRPr sz="21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Bogus Rate</a:t>
            </a:r>
            <a:r>
              <a:rPr lang="en" sz="2100">
                <a:solidFill>
                  <a:srgbClr val="000000"/>
                </a:solidFill>
              </a:rPr>
              <a:t>: ensure the outcome is not trivally predicting one labels for the whole time</a:t>
            </a:r>
            <a:endParaRPr sz="21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Edge Bogus Rate</a:t>
            </a:r>
            <a:r>
              <a:rPr lang="en" sz="2100">
                <a:solidFill>
                  <a:srgbClr val="000000"/>
                </a:solidFill>
              </a:rPr>
              <a:t>: expect more bogus detections on cell edges</a:t>
            </a:r>
            <a:endParaRPr sz="21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Consistency</a:t>
            </a:r>
            <a:r>
              <a:rPr lang="en" sz="2100">
                <a:solidFill>
                  <a:srgbClr val="000000"/>
                </a:solidFill>
              </a:rPr>
              <a:t>: same rates within one chip, across train/test split</a:t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512150" y="573150"/>
            <a:ext cx="37818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" sz="2600">
                <a:solidFill>
                  <a:schemeClr val="dk1"/>
                </a:solidFill>
              </a:rPr>
              <a:t>Baseline Kmeans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t="42558" r="11331"/>
          <a:stretch/>
        </p:blipFill>
        <p:spPr>
          <a:xfrm>
            <a:off x="4320900" y="183700"/>
            <a:ext cx="4687525" cy="29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562600" y="1135375"/>
            <a:ext cx="32685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Random initialization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Problem: flip of labels</a:t>
            </a:r>
            <a:endParaRPr sz="1900"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5309400" y="3633500"/>
            <a:ext cx="43644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2. Initialized Kmeans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Fixed label-flipping issue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4">
            <a:alphaModFix/>
          </a:blip>
          <a:srcRect l="25871" b="57986"/>
          <a:stretch/>
        </p:blipFill>
        <p:spPr>
          <a:xfrm>
            <a:off x="152400" y="2256850"/>
            <a:ext cx="5018875" cy="2767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131150" y="192150"/>
            <a:ext cx="7558200" cy="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3. EM algorithm (w/Gaussian mixture models)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t="45931" r="46443"/>
          <a:stretch/>
        </p:blipFill>
        <p:spPr>
          <a:xfrm>
            <a:off x="4552374" y="808119"/>
            <a:ext cx="4409126" cy="433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514625" y="969075"/>
            <a:ext cx="3615300" cy="1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 txBox="1"/>
          <p:nvPr/>
        </p:nvSpPr>
        <p:spPr>
          <a:xfrm>
            <a:off x="404475" y="860950"/>
            <a:ext cx="38016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Successfully picked up cell edges in some chips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Successfully picked up “edge-bogus”s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Problems: 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Recall rate low</a:t>
            </a:r>
            <a:endParaRPr sz="2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Edge-bogus rate not consistent over chips</a:t>
            </a:r>
            <a:endParaRPr sz="2000"/>
          </a:p>
        </p:txBody>
      </p:sp>
      <p:cxnSp>
        <p:nvCxnSpPr>
          <p:cNvPr id="123" name="Google Shape;123;p21"/>
          <p:cNvCxnSpPr/>
          <p:nvPr/>
        </p:nvCxnSpPr>
        <p:spPr>
          <a:xfrm>
            <a:off x="4055450" y="2181200"/>
            <a:ext cx="1851000" cy="1329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124;p21"/>
          <p:cNvCxnSpPr>
            <a:stCxn id="122" idx="3"/>
          </p:cNvCxnSpPr>
          <p:nvPr/>
        </p:nvCxnSpPr>
        <p:spPr>
          <a:xfrm>
            <a:off x="4206075" y="1370350"/>
            <a:ext cx="2004000" cy="1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</Words>
  <Application>Microsoft Office PowerPoint</Application>
  <PresentationFormat>全屏显示(16:9)</PresentationFormat>
  <Paragraphs>49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4" baseType="lpstr">
      <vt:lpstr>Arial</vt:lpstr>
      <vt:lpstr>Simple Light</vt:lpstr>
      <vt:lpstr>A Real-Bogus Classifier for Astronomical Data</vt:lpstr>
      <vt:lpstr>Metrics &amp; Random Classifiers </vt:lpstr>
      <vt:lpstr>Feature Engineering</vt:lpstr>
      <vt:lpstr>PowerPoint 演示文稿</vt:lpstr>
      <vt:lpstr>Ensembles</vt:lpstr>
      <vt:lpstr>Supervised vs. Unsupervised Methods</vt:lpstr>
      <vt:lpstr>Metrics For Clustering</vt:lpstr>
      <vt:lpstr>PowerPoint 演示文稿</vt:lpstr>
      <vt:lpstr>PowerPoint 演示文稿</vt:lpstr>
      <vt:lpstr>PowerPoint 演示文稿</vt:lpstr>
      <vt:lpstr>5. Variational Gaussian mixture models</vt:lpstr>
      <vt:lpstr>clustering consistent within chips across smf files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Real-Bogus Classifier for Astronomical Data</dc:title>
  <cp:lastModifiedBy>.                             . Arrainius</cp:lastModifiedBy>
  <cp:revision>1</cp:revision>
  <dcterms:modified xsi:type="dcterms:W3CDTF">2019-10-14T07:06:38Z</dcterms:modified>
</cp:coreProperties>
</file>